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303" r:id="rId2"/>
    <p:sldId id="304" r:id="rId3"/>
    <p:sldId id="305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st1" initials="G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1908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3674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8188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1575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6480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5055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0617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6232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411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420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3213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145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6D48-1CD0-4D69-8E45-8FD8C1E00D98}" type="datetimeFigureOut">
              <a:rPr lang="de-DE" smtClean="0"/>
              <a:pPr/>
              <a:t>17.07.2021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EB51E-FA2D-483C-ADE5-344062D8160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04467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4.wdp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210890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de-DE" sz="3200" b="1" dirty="0" smtClean="0">
                <a:solidFill>
                  <a:schemeClr val="bg1"/>
                </a:solidFill>
              </a:rPr>
              <a:t>Sound-Check  1</a:t>
            </a:r>
            <a:br>
              <a:rPr lang="de-DE" sz="3200" b="1" dirty="0" smtClean="0">
                <a:solidFill>
                  <a:schemeClr val="bg1"/>
                </a:solidFill>
              </a:rPr>
            </a:br>
            <a:r>
              <a:rPr lang="de-DE" sz="3200" b="1" dirty="0" smtClean="0">
                <a:solidFill>
                  <a:schemeClr val="bg1"/>
                </a:solidFill>
              </a:rPr>
              <a:t>Mischpult öffnen, Antennen hochklappen</a:t>
            </a: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361" y="1595986"/>
            <a:ext cx="5635652" cy="5085033"/>
          </a:xfrm>
          <a:solidFill>
            <a:schemeClr val="tx1"/>
          </a:solidFill>
        </p:spPr>
        <p:txBody>
          <a:bodyPr>
            <a:noAutofit/>
          </a:bodyPr>
          <a:lstStyle/>
          <a:p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Mischpultabdeckung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abnehmen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/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und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nach links ablegen.</a:t>
            </a:r>
          </a:p>
          <a:p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Dann Antennen hochklappen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/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/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/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/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endParaRPr lang="de-DE" sz="2000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 Summen-Fader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gelbe Schieberegler)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/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müssen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auf dem markierten Bereich stehen,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Echo/Hall (lila Schiebe-Regler)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etwa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auf 0 dB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siehe Bild).</a:t>
            </a:r>
          </a:p>
          <a:p>
            <a:endParaRPr lang="de-DE" sz="2000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197678" y="1676068"/>
            <a:ext cx="2694857" cy="1515857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71349" y="1602689"/>
            <a:ext cx="2788782" cy="1568690"/>
          </a:xfrm>
          <a:prstGeom prst="rect">
            <a:avLst/>
          </a:prstGeom>
        </p:spPr>
      </p:pic>
      <p:sp>
        <p:nvSpPr>
          <p:cNvPr id="17" name="Rechteckiger Pfeil 16"/>
          <p:cNvSpPr/>
          <p:nvPr/>
        </p:nvSpPr>
        <p:spPr>
          <a:xfrm>
            <a:off x="7117423" y="2420691"/>
            <a:ext cx="750860" cy="83993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8" name="Rechteckiger Pfeil 17"/>
          <p:cNvSpPr/>
          <p:nvPr/>
        </p:nvSpPr>
        <p:spPr>
          <a:xfrm rot="648861" flipH="1">
            <a:off x="5695157" y="2592891"/>
            <a:ext cx="750860" cy="83993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778" t="43644" r="12264"/>
          <a:stretch/>
        </p:blipFill>
        <p:spPr>
          <a:xfrm>
            <a:off x="5815013" y="3835879"/>
            <a:ext cx="2695576" cy="285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0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210890"/>
          </a:xfrm>
          <a:noFill/>
          <a:ln>
            <a:solidFill>
              <a:schemeClr val="tx1"/>
            </a:solidFill>
          </a:ln>
        </p:spPr>
        <p:txBody>
          <a:bodyPr anchor="t">
            <a:noAutofit/>
          </a:bodyPr>
          <a:lstStyle/>
          <a:p>
            <a:r>
              <a:rPr lang="de-DE" sz="3200" b="1" dirty="0" smtClean="0">
                <a:solidFill>
                  <a:schemeClr val="bg1"/>
                </a:solidFill>
              </a:rPr>
              <a:t>Sound-Check  2</a:t>
            </a:r>
            <a:br>
              <a:rPr lang="de-DE" sz="3200" b="1" dirty="0" smtClean="0">
                <a:solidFill>
                  <a:schemeClr val="bg1"/>
                </a:solidFill>
              </a:rPr>
            </a:br>
            <a:r>
              <a:rPr lang="de-DE" sz="3200" b="1" dirty="0" smtClean="0">
                <a:solidFill>
                  <a:schemeClr val="bg1"/>
                </a:solidFill>
              </a:rPr>
              <a:t>Mikrophone u. Mischpult prüfen</a:t>
            </a:r>
            <a:r>
              <a:rPr lang="de-DE" sz="3200" b="1" dirty="0">
                <a:solidFill>
                  <a:schemeClr val="bg1"/>
                </a:solidFill>
              </a:rPr>
              <a:t/>
            </a:r>
            <a:br>
              <a:rPr lang="de-DE" sz="3200" b="1" dirty="0">
                <a:solidFill>
                  <a:schemeClr val="bg1"/>
                </a:solidFill>
              </a:rPr>
            </a:b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31" y="1563284"/>
            <a:ext cx="4712665" cy="4032518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Batterie-Prüfung bei Hand-Funkmikros* die benutzt werden: 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Einschalten: Taster 3 sec. drücken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Batterieanzeige 3 Balken, ansonsten Batterien (AA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 wechseln</a:t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Ausschalten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: Taster 3 sec. drücken</a:t>
            </a:r>
            <a:endParaRPr lang="de-DE" sz="2000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Mischpult prüfen: Kanäle die genutzt werden, müssen angeschaltet sein (rote Taste ist hoch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)</a:t>
            </a:r>
          </a:p>
          <a:p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Kanäle die können mit  „PFL“-Taste über den kleinen Kopfhörer einzeln abgehört und dam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it geprüft werden. 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1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(Man hört alle Kanäle bei  denen „PFL“ gedrückt  ist .</a:t>
            </a:r>
            <a:br>
              <a:rPr lang="de-DE" sz="11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1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Ist  keine „PFL“ gedrückt, hört man die Gesamt-Summe.</a:t>
            </a:r>
            <a:endParaRPr lang="de-DE" sz="2000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431152" y="5595802"/>
            <a:ext cx="4572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42900"/>
            <a:r>
              <a:rPr lang="de-DE" sz="135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*= Das gelbmarkierte Funkmikro befindet sich beim Mischpult, das rotmarkierte in der Bankschublade Band. </a:t>
            </a:r>
            <a:br>
              <a:rPr lang="de-DE" sz="135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35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(Check der Head-Sets macht Messnerei.)</a:t>
            </a:r>
            <a:endParaRPr lang="de-DE" sz="135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01" b="22365"/>
          <a:stretch/>
        </p:blipFill>
        <p:spPr>
          <a:xfrm>
            <a:off x="5353442" y="1505892"/>
            <a:ext cx="3547964" cy="1002545"/>
          </a:xfrm>
          <a:prstGeom prst="rect">
            <a:avLst/>
          </a:prstGeom>
        </p:spPr>
      </p:pic>
      <p:sp>
        <p:nvSpPr>
          <p:cNvPr id="7" name="Pfeil nach unten 6"/>
          <p:cNvSpPr/>
          <p:nvPr/>
        </p:nvSpPr>
        <p:spPr>
          <a:xfrm rot="1849523">
            <a:off x="7298873" y="933895"/>
            <a:ext cx="230933" cy="1010287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An-/Ausschalten</a:t>
            </a:r>
          </a:p>
        </p:txBody>
      </p:sp>
      <p:sp>
        <p:nvSpPr>
          <p:cNvPr id="8" name="Pfeil nach unten 7"/>
          <p:cNvSpPr/>
          <p:nvPr/>
        </p:nvSpPr>
        <p:spPr>
          <a:xfrm rot="7119035">
            <a:off x="7158220" y="1845214"/>
            <a:ext cx="230933" cy="1010287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 err="1">
                <a:solidFill>
                  <a:srgbClr val="C00000"/>
                </a:solidFill>
              </a:rPr>
              <a:t>Batterieanziege</a:t>
            </a:r>
            <a:endParaRPr lang="de-DE" sz="900" dirty="0">
              <a:solidFill>
                <a:srgbClr val="C00000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9" r="41466" b="43599"/>
          <a:stretch/>
        </p:blipFill>
        <p:spPr>
          <a:xfrm>
            <a:off x="5353440" y="3327531"/>
            <a:ext cx="2925147" cy="2393302"/>
          </a:xfrm>
          <a:prstGeom prst="rect">
            <a:avLst/>
          </a:prstGeom>
        </p:spPr>
      </p:pic>
      <p:sp>
        <p:nvSpPr>
          <p:cNvPr id="10" name="Pfeil nach unten 9"/>
          <p:cNvSpPr/>
          <p:nvPr/>
        </p:nvSpPr>
        <p:spPr>
          <a:xfrm rot="7119035">
            <a:off x="8234776" y="4501923"/>
            <a:ext cx="261321" cy="1098592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Kanal aus (Mute)</a:t>
            </a:r>
          </a:p>
        </p:txBody>
      </p:sp>
      <p:sp>
        <p:nvSpPr>
          <p:cNvPr id="11" name="Pfeil nach unten 10"/>
          <p:cNvSpPr/>
          <p:nvPr/>
        </p:nvSpPr>
        <p:spPr>
          <a:xfrm rot="7119035">
            <a:off x="7070797" y="4464709"/>
            <a:ext cx="300695" cy="1138419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>
                <a:solidFill>
                  <a:srgbClr val="C00000"/>
                </a:solidFill>
              </a:rPr>
              <a:t>Kanal an (</a:t>
            </a:r>
            <a:r>
              <a:rPr lang="de-DE" sz="900" dirty="0" err="1">
                <a:solidFill>
                  <a:srgbClr val="C00000"/>
                </a:solidFill>
              </a:rPr>
              <a:t>Demute</a:t>
            </a:r>
            <a:r>
              <a:rPr lang="de-DE" sz="900" dirty="0">
                <a:solidFill>
                  <a:srgbClr val="C00000"/>
                </a:solidFill>
              </a:rPr>
              <a:t>)</a:t>
            </a:r>
          </a:p>
        </p:txBody>
      </p:sp>
      <p:sp>
        <p:nvSpPr>
          <p:cNvPr id="12" name="Pfeil nach unten 11"/>
          <p:cNvSpPr/>
          <p:nvPr/>
        </p:nvSpPr>
        <p:spPr>
          <a:xfrm rot="15081673">
            <a:off x="4446528" y="3856761"/>
            <a:ext cx="621425" cy="2290486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900" dirty="0" smtClean="0">
                <a:solidFill>
                  <a:srgbClr val="C00000"/>
                </a:solidFill>
              </a:rPr>
              <a:t>Für Kontrolle über Kopfhörer hier drücken</a:t>
            </a:r>
            <a:endParaRPr lang="de-DE" sz="9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81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9DD5F15-9C27-4730-80B4-4B8CA5C3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210890"/>
          </a:xfrm>
          <a:noFill/>
          <a:ln>
            <a:solidFill>
              <a:schemeClr val="tx1"/>
            </a:solidFill>
          </a:ln>
        </p:spPr>
        <p:txBody>
          <a:bodyPr anchor="t">
            <a:noAutofit/>
          </a:bodyPr>
          <a:lstStyle/>
          <a:p>
            <a:r>
              <a:rPr lang="de-DE" sz="3200" b="1" dirty="0" smtClean="0">
                <a:solidFill>
                  <a:schemeClr val="bg1"/>
                </a:solidFill>
              </a:rPr>
              <a:t>Sound-Check  3</a:t>
            </a:r>
            <a:br>
              <a:rPr lang="de-DE" sz="3200" b="1" dirty="0" smtClean="0">
                <a:solidFill>
                  <a:schemeClr val="bg1"/>
                </a:solidFill>
              </a:rPr>
            </a:br>
            <a:r>
              <a:rPr lang="de-DE" sz="3200" b="1" dirty="0" smtClean="0">
                <a:solidFill>
                  <a:schemeClr val="bg1"/>
                </a:solidFill>
              </a:rPr>
              <a:t>Laptop-Eingang </a:t>
            </a:r>
            <a:r>
              <a:rPr lang="de-DE" sz="3200" b="1" dirty="0" smtClean="0">
                <a:solidFill>
                  <a:schemeClr val="bg1"/>
                </a:solidFill>
              </a:rPr>
              <a:t>und Summen-Regler</a:t>
            </a:r>
            <a:r>
              <a:rPr lang="de-DE" sz="3200" b="1" dirty="0">
                <a:solidFill>
                  <a:schemeClr val="bg1"/>
                </a:solidFill>
              </a:rPr>
              <a:t/>
            </a:r>
            <a:br>
              <a:rPr lang="de-DE" sz="3200" b="1" dirty="0">
                <a:solidFill>
                  <a:schemeClr val="bg1"/>
                </a:solidFill>
              </a:rPr>
            </a:b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E47621BA-2F32-4AB0-8C4C-5362CB4F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713" y="1210890"/>
            <a:ext cx="5329262" cy="5370275"/>
          </a:xfrm>
          <a:solidFill>
            <a:schemeClr val="tx1"/>
          </a:solidFill>
        </p:spPr>
        <p:txBody>
          <a:bodyPr>
            <a:normAutofit lnSpcReduction="10000"/>
          </a:bodyPr>
          <a:lstStyle/>
          <a:p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An diesem Regler ist das Signal vom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/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b="1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sz="2000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-Techniker-Laptop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zu regeln. 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/>
            </a:r>
            <a:b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Dieser ist normalerweise auf Null. 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Wenn Ton vom Laptop wiedergeben werden soll, muss man diesen ca. 25% aufdrehen. 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Vor dem Gottesdienst testen: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6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(Das </a:t>
            </a:r>
            <a:r>
              <a:rPr lang="de-DE" sz="1600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sz="16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-Techniker-Laptop steht nur </a:t>
            </a:r>
            <a:br>
              <a:rPr lang="de-DE" sz="16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600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fürTechnik</a:t>
            </a:r>
            <a:r>
              <a:rPr lang="de-DE" sz="16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-Team der </a:t>
            </a:r>
            <a:r>
              <a:rPr lang="de-DE" sz="1600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JoKi</a:t>
            </a:r>
            <a:r>
              <a:rPr lang="de-DE" sz="16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zur Verfügung!)</a:t>
            </a:r>
            <a:br>
              <a:rPr lang="de-DE" sz="16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/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endParaRPr lang="de-DE" sz="2000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  <a:p>
            <a:r>
              <a:rPr lang="de-DE" sz="2000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Kanal 11/12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(Line in) sind für </a:t>
            </a:r>
            <a:r>
              <a:rPr lang="de-DE" sz="2000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Audioeinspielung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vorgesehen. 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Dies kann im Altarraum eingespeist werden,  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oder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wenn man die beiden Stecker bei 11/12 am Mischpult rauszieht kann man hier 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9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(s. Bild oben)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Audio-Player oder </a:t>
            </a:r>
            <a:r>
              <a:rPr lang="de-DE" sz="2000" b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zweites Laptop</a:t>
            </a:r>
            <a:r>
              <a:rPr lang="de-DE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</a:t>
            </a: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anschließen.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(Kabel liegt beim Laptop unten im Schrank.)</a:t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/>
            </a:r>
            <a:br>
              <a:rPr lang="de-DE" sz="20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</a:br>
            <a:r>
              <a:rPr lang="de-DE" sz="1600" i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(Für Bild-Übertragung auf </a:t>
            </a:r>
            <a:r>
              <a:rPr lang="de-DE" sz="1600" i="1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sz="1600" i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 liegt rechts neben Mischpult VGA-Kabel bereit – Bei </a:t>
            </a:r>
            <a:r>
              <a:rPr lang="de-DE" sz="1600" i="1" dirty="0" err="1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Beamer</a:t>
            </a:r>
            <a:r>
              <a:rPr lang="de-DE" sz="1600" i="1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-Fernbedienung „Analog 1“)</a:t>
            </a:r>
            <a:endParaRPr lang="de-DE" sz="2000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8" r="12822"/>
          <a:stretch/>
        </p:blipFill>
        <p:spPr>
          <a:xfrm>
            <a:off x="5438776" y="953715"/>
            <a:ext cx="3105150" cy="2267202"/>
          </a:xfrm>
          <a:prstGeom prst="rect">
            <a:avLst/>
          </a:prstGeom>
        </p:spPr>
      </p:pic>
      <p:sp>
        <p:nvSpPr>
          <p:cNvPr id="7" name="Pfeil nach unten 6"/>
          <p:cNvSpPr/>
          <p:nvPr/>
        </p:nvSpPr>
        <p:spPr>
          <a:xfrm rot="1849523">
            <a:off x="7373068" y="927709"/>
            <a:ext cx="320727" cy="1138744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900" dirty="0" smtClean="0">
                <a:solidFill>
                  <a:srgbClr val="C00000"/>
                </a:solidFill>
              </a:rPr>
              <a:t>Regler für Laptop</a:t>
            </a:r>
            <a:endParaRPr lang="de-DE" sz="900" dirty="0">
              <a:solidFill>
                <a:srgbClr val="C00000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78" r="29890"/>
          <a:stretch/>
        </p:blipFill>
        <p:spPr>
          <a:xfrm>
            <a:off x="7658101" y="3272136"/>
            <a:ext cx="885826" cy="3127444"/>
          </a:xfrm>
          <a:prstGeom prst="rect">
            <a:avLst/>
          </a:prstGeom>
        </p:spPr>
      </p:pic>
      <p:pic>
        <p:nvPicPr>
          <p:cNvPr id="6" name="1 Du bist ewig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971261" y="2552700"/>
            <a:ext cx="609600" cy="609600"/>
          </a:xfrm>
          <a:prstGeom prst="rect">
            <a:avLst/>
          </a:prstGeom>
        </p:spPr>
      </p:pic>
      <p:sp>
        <p:nvSpPr>
          <p:cNvPr id="8" name="Ellipse 7"/>
          <p:cNvSpPr/>
          <p:nvPr/>
        </p:nvSpPr>
        <p:spPr>
          <a:xfrm>
            <a:off x="6486525" y="935493"/>
            <a:ext cx="514350" cy="104570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Pfeil nach unten 11"/>
          <p:cNvSpPr/>
          <p:nvPr/>
        </p:nvSpPr>
        <p:spPr>
          <a:xfrm rot="16658985">
            <a:off x="5365719" y="322830"/>
            <a:ext cx="574073" cy="1797618"/>
          </a:xfrm>
          <a:prstGeom prst="downArrow">
            <a:avLst/>
          </a:prstGeom>
          <a:solidFill>
            <a:schemeClr val="tx1">
              <a:lumMod val="8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900" dirty="0" smtClean="0">
                <a:solidFill>
                  <a:srgbClr val="C00000"/>
                </a:solidFill>
              </a:rPr>
              <a:t>Hier zweites bzw. externes Laptop anstecken</a:t>
            </a:r>
            <a:endParaRPr lang="de-DE" sz="900" dirty="0">
              <a:solidFill>
                <a:srgbClr val="C00000"/>
              </a:solidFill>
            </a:endParaRPr>
          </a:p>
        </p:txBody>
      </p:sp>
      <p:sp>
        <p:nvSpPr>
          <p:cNvPr id="13" name="Pfeil nach unten 12"/>
          <p:cNvSpPr/>
          <p:nvPr/>
        </p:nvSpPr>
        <p:spPr>
          <a:xfrm flipV="1">
            <a:off x="7924802" y="6399580"/>
            <a:ext cx="352424" cy="3631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0" r="17515" b="31296"/>
          <a:stretch/>
        </p:blipFill>
        <p:spPr>
          <a:xfrm rot="5400000">
            <a:off x="5406696" y="3344091"/>
            <a:ext cx="2290466" cy="2146560"/>
          </a:xfrm>
          <a:prstGeom prst="rect">
            <a:avLst/>
          </a:prstGeom>
        </p:spPr>
      </p:pic>
      <p:cxnSp>
        <p:nvCxnSpPr>
          <p:cNvPr id="16" name="Gerade Verbindung mit Pfeil 15"/>
          <p:cNvCxnSpPr/>
          <p:nvPr/>
        </p:nvCxnSpPr>
        <p:spPr>
          <a:xfrm>
            <a:off x="5076825" y="4324350"/>
            <a:ext cx="1924050" cy="50482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>
          <a:xfrm>
            <a:off x="5076825" y="4324350"/>
            <a:ext cx="1181100" cy="50482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03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17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69</Words>
  <Application>Microsoft Office PowerPoint</Application>
  <PresentationFormat>Bildschirmpräsentation (4:3)</PresentationFormat>
  <Paragraphs>19</Paragraphs>
  <Slides>3</Slides>
  <Notes>0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4" baseType="lpstr">
      <vt:lpstr>Office Theme</vt:lpstr>
      <vt:lpstr>Sound-Check  1 Mischpult öffnen, Antennen hochklappen</vt:lpstr>
      <vt:lpstr>Sound-Check  2 Mikrophone u. Mischpult prüfen </vt:lpstr>
      <vt:lpstr>Sound-Check  3 Laptop-Eingang und Summen-Regler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Eventtimer</dc:title>
  <dc:creator>Vogel, Rene (DI FA SEA SYS AMB)</dc:creator>
  <cp:lastModifiedBy>Christoph</cp:lastModifiedBy>
  <cp:revision>203</cp:revision>
  <dcterms:created xsi:type="dcterms:W3CDTF">2020-11-19T11:20:37Z</dcterms:created>
  <dcterms:modified xsi:type="dcterms:W3CDTF">2021-07-17T09:17:45Z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2020-12-16T08:02:11Z</vt:lpwstr>
  </property>
  <property fmtid="{D5CDD505-2E9C-101B-9397-08002B2CF9AE}" pid="4" name="MSIP_Label_a59b6cd5-d141-4a33-8bf1-0ca04484304f_Method">
    <vt:lpwstr>Standard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496c7df2-f4ed-4aaa-9fa9-1444453051cc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